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81" r:id="rId3"/>
    <p:sldId id="285" r:id="rId4"/>
    <p:sldId id="292" r:id="rId5"/>
    <p:sldId id="293" r:id="rId6"/>
    <p:sldId id="294" r:id="rId7"/>
    <p:sldId id="295" r:id="rId8"/>
    <p:sldId id="296" r:id="rId9"/>
    <p:sldId id="299" r:id="rId10"/>
    <p:sldId id="300" r:id="rId11"/>
    <p:sldId id="297" r:id="rId12"/>
    <p:sldId id="298" r:id="rId13"/>
    <p:sldId id="282" r:id="rId14"/>
    <p:sldId id="286" r:id="rId15"/>
    <p:sldId id="290" r:id="rId16"/>
    <p:sldId id="291" r:id="rId17"/>
    <p:sldId id="289" r:id="rId18"/>
    <p:sldId id="261" r:id="rId19"/>
    <p:sldId id="262" r:id="rId20"/>
    <p:sldId id="284"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32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1034AE-1E86-4961-AC5F-4BC35FFB6A07}" type="datetimeFigureOut">
              <a:rPr lang="en-IE" smtClean="0"/>
              <a:pPr/>
              <a:t>21/08/2013</a:t>
            </a:fld>
            <a:endParaRPr lang="en-I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1E8CBD8-562B-45B5-BD82-E71C2F7306A2}" type="slidenum">
              <a:rPr lang="en-IE" smtClean="0"/>
              <a:pPr/>
              <a:t>‹#›</a:t>
            </a:fld>
            <a:endParaRPr lang="en-IE"/>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E" dirty="0"/>
          </a:p>
        </p:txBody>
      </p:sp>
      <p:sp>
        <p:nvSpPr>
          <p:cNvPr id="4" name="Slide Number Placeholder 3"/>
          <p:cNvSpPr>
            <a:spLocks noGrp="1"/>
          </p:cNvSpPr>
          <p:nvPr>
            <p:ph type="sldNum" sz="quarter" idx="10"/>
          </p:nvPr>
        </p:nvSpPr>
        <p:spPr/>
        <p:txBody>
          <a:bodyPr/>
          <a:lstStyle/>
          <a:p>
            <a:fld id="{C1E8CBD8-562B-45B5-BD82-E71C2F7306A2}" type="slidenum">
              <a:rPr lang="en-IE" smtClean="0"/>
              <a:pPr/>
              <a:t>15</a:t>
            </a:fld>
            <a:endParaRPr lang="en-I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IE" dirty="0" smtClean="0"/>
              <a:t>Likewise, when you report that one group mean is somehow different from another (larger, smaller, increased, decreased, etc), it will be understood by your reader that you have tested this</a:t>
            </a:r>
          </a:p>
          <a:p>
            <a:endParaRPr lang="en-IE" dirty="0"/>
          </a:p>
        </p:txBody>
      </p:sp>
      <p:sp>
        <p:nvSpPr>
          <p:cNvPr id="4" name="Slide Number Placeholder 3"/>
          <p:cNvSpPr>
            <a:spLocks noGrp="1"/>
          </p:cNvSpPr>
          <p:nvPr>
            <p:ph type="sldNum" sz="quarter" idx="10"/>
          </p:nvPr>
        </p:nvSpPr>
        <p:spPr/>
        <p:txBody>
          <a:bodyPr/>
          <a:lstStyle/>
          <a:p>
            <a:fld id="{C1E8CBD8-562B-45B5-BD82-E71C2F7306A2}" type="slidenum">
              <a:rPr lang="en-IE" smtClean="0"/>
              <a:pPr/>
              <a:t>16</a:t>
            </a:fld>
            <a:endParaRPr lang="en-I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E"/>
          </a:p>
        </p:txBody>
      </p:sp>
      <p:sp>
        <p:nvSpPr>
          <p:cNvPr id="4" name="Date Placeholder 3"/>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5" name="Footer Placeholder 4"/>
          <p:cNvSpPr>
            <a:spLocks noGrp="1"/>
          </p:cNvSpPr>
          <p:nvPr>
            <p:ph type="ftr" sz="quarter" idx="11"/>
          </p:nvPr>
        </p:nvSpPr>
        <p:spPr/>
        <p:txBody>
          <a:bodyPr/>
          <a:lstStyle/>
          <a:p>
            <a:endParaRPr lang="en-IE"/>
          </a:p>
        </p:txBody>
      </p:sp>
      <p:sp>
        <p:nvSpPr>
          <p:cNvPr id="6" name="Slide Number Placeholder 5"/>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Date Placeholder 4"/>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7" name="Date Placeholder 6"/>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8" name="Footer Placeholder 7"/>
          <p:cNvSpPr>
            <a:spLocks noGrp="1"/>
          </p:cNvSpPr>
          <p:nvPr>
            <p:ph type="ftr" sz="quarter" idx="11"/>
          </p:nvPr>
        </p:nvSpPr>
        <p:spPr/>
        <p:txBody>
          <a:bodyPr/>
          <a:lstStyle/>
          <a:p>
            <a:endParaRPr lang="en-IE"/>
          </a:p>
        </p:txBody>
      </p:sp>
      <p:sp>
        <p:nvSpPr>
          <p:cNvPr id="9" name="Slide Number Placeholder 8"/>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E"/>
          </a:p>
        </p:txBody>
      </p:sp>
      <p:sp>
        <p:nvSpPr>
          <p:cNvPr id="3" name="Date Placeholder 2"/>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4" name="Footer Placeholder 3"/>
          <p:cNvSpPr>
            <a:spLocks noGrp="1"/>
          </p:cNvSpPr>
          <p:nvPr>
            <p:ph type="ftr" sz="quarter" idx="11"/>
          </p:nvPr>
        </p:nvSpPr>
        <p:spPr/>
        <p:txBody>
          <a:bodyPr/>
          <a:lstStyle/>
          <a:p>
            <a:endParaRPr lang="en-IE"/>
          </a:p>
        </p:txBody>
      </p:sp>
      <p:sp>
        <p:nvSpPr>
          <p:cNvPr id="5" name="Slide Number Placeholder 4"/>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3" name="Footer Placeholder 2"/>
          <p:cNvSpPr>
            <a:spLocks noGrp="1"/>
          </p:cNvSpPr>
          <p:nvPr>
            <p:ph type="ftr" sz="quarter" idx="11"/>
          </p:nvPr>
        </p:nvSpPr>
        <p:spPr/>
        <p:txBody>
          <a:bodyPr/>
          <a:lstStyle/>
          <a:p>
            <a:endParaRPr lang="en-IE"/>
          </a:p>
        </p:txBody>
      </p:sp>
      <p:sp>
        <p:nvSpPr>
          <p:cNvPr id="4" name="Slide Number Placeholder 3"/>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7ACDB2E-4FE8-4224-9DF6-9F16BDEEA6B7}" type="datetimeFigureOut">
              <a:rPr lang="en-IE" smtClean="0"/>
              <a:pPr/>
              <a:t>21/08/2013</a:t>
            </a:fld>
            <a:endParaRPr lang="en-IE"/>
          </a:p>
        </p:txBody>
      </p:sp>
      <p:sp>
        <p:nvSpPr>
          <p:cNvPr id="6" name="Footer Placeholder 5"/>
          <p:cNvSpPr>
            <a:spLocks noGrp="1"/>
          </p:cNvSpPr>
          <p:nvPr>
            <p:ph type="ftr" sz="quarter" idx="11"/>
          </p:nvPr>
        </p:nvSpPr>
        <p:spPr/>
        <p:txBody>
          <a:bodyPr/>
          <a:lstStyle/>
          <a:p>
            <a:endParaRPr lang="en-IE"/>
          </a:p>
        </p:txBody>
      </p:sp>
      <p:sp>
        <p:nvSpPr>
          <p:cNvPr id="7" name="Slide Number Placeholder 6"/>
          <p:cNvSpPr>
            <a:spLocks noGrp="1"/>
          </p:cNvSpPr>
          <p:nvPr>
            <p:ph type="sldNum" sz="quarter" idx="12"/>
          </p:nvPr>
        </p:nvSpPr>
        <p:spPr/>
        <p:txBody>
          <a:bodyPr/>
          <a:lstStyle/>
          <a:p>
            <a:fld id="{78131E7D-5019-4DA1-8239-1990D2CAB06F}" type="slidenum">
              <a:rPr lang="en-IE" smtClean="0"/>
              <a:pPr/>
              <a:t>‹#›</a:t>
            </a:fld>
            <a:endParaRPr lang="en-I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ACDB2E-4FE8-4224-9DF6-9F16BDEEA6B7}" type="datetimeFigureOut">
              <a:rPr lang="en-IE" smtClean="0"/>
              <a:pPr/>
              <a:t>21/08/2013</a:t>
            </a:fld>
            <a:endParaRPr lang="en-I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131E7D-5019-4DA1-8239-1990D2CAB06F}" type="slidenum">
              <a:rPr lang="en-IE" smtClean="0"/>
              <a:pPr/>
              <a:t>‹#›</a:t>
            </a:fld>
            <a:endParaRPr lang="en-I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smtClean="0"/>
              <a:t>Results –Quantitative data</a:t>
            </a:r>
            <a:endParaRPr lang="en-IE" dirty="0"/>
          </a:p>
        </p:txBody>
      </p:sp>
      <p:sp>
        <p:nvSpPr>
          <p:cNvPr id="3" name="Subtitle 2"/>
          <p:cNvSpPr>
            <a:spLocks noGrp="1"/>
          </p:cNvSpPr>
          <p:nvPr>
            <p:ph type="subTitle" idx="1"/>
          </p:nvPr>
        </p:nvSpPr>
        <p:spPr/>
        <p:txBody>
          <a:bodyPr/>
          <a:lstStyle/>
          <a:p>
            <a:r>
              <a:rPr lang="en-IE" dirty="0" smtClean="0"/>
              <a:t>Kath Bennett</a:t>
            </a:r>
            <a:endParaRPr lang="en-IE" dirty="0"/>
          </a:p>
        </p:txBody>
      </p:sp>
      <p:pic>
        <p:nvPicPr>
          <p:cNvPr id="4" name="Picture 3"/>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5940152" y="109727"/>
            <a:ext cx="3155111" cy="1481540"/>
          </a:xfrm>
          <a:prstGeom prst="rect">
            <a:avLst/>
          </a:prstGeom>
        </p:spPr>
      </p:pic>
      <p:grpSp>
        <p:nvGrpSpPr>
          <p:cNvPr id="5" name="Group 4"/>
          <p:cNvGrpSpPr/>
          <p:nvPr/>
        </p:nvGrpSpPr>
        <p:grpSpPr>
          <a:xfrm>
            <a:off x="85016" y="116632"/>
            <a:ext cx="1966704" cy="864096"/>
            <a:chOff x="85016" y="116632"/>
            <a:chExt cx="1606664" cy="529101"/>
          </a:xfrm>
        </p:grpSpPr>
        <p:pic>
          <p:nvPicPr>
            <p:cNvPr id="6" name="Picture 5" descr="http://research.ncl.ac.uk/media/sites/researchwebsites/rescapmed/EUlogo.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85016" y="116632"/>
              <a:ext cx="811288" cy="529101"/>
            </a:xfrm>
            <a:prstGeom prst="rect">
              <a:avLst/>
            </a:prstGeom>
            <a:noFill/>
            <a:extLst>
              <a:ext uri="{909E8E84-426E-40DD-AFC4-6F175D3DCCD1}">
                <a14:hiddenFill xmlns:a14="http://schemas.microsoft.com/office/drawing/2010/main" xmlns="">
                  <a:solidFill>
                    <a:srgbClr val="FFFFFF"/>
                  </a:solidFill>
                </a14:hiddenFill>
              </a:ext>
            </a:extLst>
          </p:spPr>
        </p:pic>
        <p:pic>
          <p:nvPicPr>
            <p:cNvPr id="7" name="Picture 7" descr="http://research.ncl.ac.uk/media/sites/researchwebsites/rescapmed/FP7logo2.jpg"/>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1043608" y="121640"/>
              <a:ext cx="648072" cy="524093"/>
            </a:xfrm>
            <a:prstGeom prst="rect">
              <a:avLst/>
            </a:prstGeom>
            <a:noFill/>
            <a:extLst>
              <a:ext uri="{909E8E84-426E-40DD-AFC4-6F175D3DCCD1}">
                <a14:hiddenFill xmlns:a14="http://schemas.microsoft.com/office/drawing/2010/main" xmlns="">
                  <a:solidFill>
                    <a:srgbClr val="FFFFFF"/>
                  </a:solidFill>
                </a14:hiddenFill>
              </a:ext>
            </a:extLst>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Examples</a:t>
            </a:r>
            <a:endParaRPr lang="en-IE" dirty="0"/>
          </a:p>
        </p:txBody>
      </p:sp>
      <p:pic>
        <p:nvPicPr>
          <p:cNvPr id="2050" name="Picture 2"/>
          <p:cNvPicPr>
            <a:picLocks noChangeAspect="1" noChangeArrowheads="1"/>
          </p:cNvPicPr>
          <p:nvPr/>
        </p:nvPicPr>
        <p:blipFill>
          <a:blip r:embed="rId2" cstate="print"/>
          <a:srcRect/>
          <a:stretch>
            <a:fillRect/>
          </a:stretch>
        </p:blipFill>
        <p:spPr bwMode="auto">
          <a:xfrm>
            <a:off x="395536" y="1556792"/>
            <a:ext cx="7991475" cy="4686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Getting started on results</a:t>
            </a:r>
            <a:endParaRPr lang="en-IE" dirty="0"/>
          </a:p>
        </p:txBody>
      </p:sp>
      <p:sp>
        <p:nvSpPr>
          <p:cNvPr id="3" name="Content Placeholder 2"/>
          <p:cNvSpPr>
            <a:spLocks noGrp="1"/>
          </p:cNvSpPr>
          <p:nvPr>
            <p:ph idx="1"/>
          </p:nvPr>
        </p:nvSpPr>
        <p:spPr/>
        <p:txBody>
          <a:bodyPr/>
          <a:lstStyle/>
          <a:p>
            <a:r>
              <a:rPr lang="en-IE" dirty="0" smtClean="0"/>
              <a:t>Rewrite and revise until you have every test necessary to test your hypotheses and the reader can easily determine what the results indicate in terms of your hypotheses or questions.</a:t>
            </a:r>
            <a:endParaRPr lang="en-IE"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276872"/>
            <a:ext cx="8229600" cy="1143000"/>
          </a:xfrm>
        </p:spPr>
        <p:txBody>
          <a:bodyPr/>
          <a:lstStyle/>
          <a:p>
            <a:r>
              <a:rPr lang="en-IE" dirty="0" smtClean="0"/>
              <a:t>Specific points</a:t>
            </a:r>
            <a:endParaRPr lang="en-IE"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Data </a:t>
            </a:r>
            <a:r>
              <a:rPr lang="en-IE" dirty="0" err="1" smtClean="0"/>
              <a:t>vs</a:t>
            </a:r>
            <a:r>
              <a:rPr lang="en-IE" dirty="0" smtClean="0"/>
              <a:t> results</a:t>
            </a:r>
            <a:endParaRPr lang="en-IE" dirty="0"/>
          </a:p>
        </p:txBody>
      </p:sp>
      <p:sp>
        <p:nvSpPr>
          <p:cNvPr id="3" name="Content Placeholder 2"/>
          <p:cNvSpPr>
            <a:spLocks noGrp="1"/>
          </p:cNvSpPr>
          <p:nvPr>
            <p:ph idx="1"/>
          </p:nvPr>
        </p:nvSpPr>
        <p:spPr>
          <a:xfrm>
            <a:off x="457200" y="1600200"/>
            <a:ext cx="8363272" cy="4709120"/>
          </a:xfrm>
        </p:spPr>
        <p:txBody>
          <a:bodyPr>
            <a:normAutofit fontScale="77500" lnSpcReduction="20000"/>
          </a:bodyPr>
          <a:lstStyle/>
          <a:p>
            <a:r>
              <a:rPr lang="en-IE" b="1" dirty="0" smtClean="0"/>
              <a:t>Data </a:t>
            </a:r>
            <a:r>
              <a:rPr lang="en-IE" dirty="0" smtClean="0"/>
              <a:t>are facts presented as numbers or figures e.g. means, proportions etc.</a:t>
            </a:r>
          </a:p>
          <a:p>
            <a:r>
              <a:rPr lang="en-IE" b="1" dirty="0" smtClean="0"/>
              <a:t>Results are general statements that </a:t>
            </a:r>
            <a:r>
              <a:rPr lang="en-IE" dirty="0" smtClean="0"/>
              <a:t>interpret data, i.e., the meaning of the data</a:t>
            </a:r>
          </a:p>
          <a:p>
            <a:endParaRPr lang="en-IE" dirty="0" smtClean="0"/>
          </a:p>
          <a:p>
            <a:pPr>
              <a:buNone/>
            </a:pPr>
            <a:r>
              <a:rPr lang="en-IE" b="1" dirty="0" smtClean="0"/>
              <a:t>Example: Data but no result</a:t>
            </a:r>
          </a:p>
          <a:p>
            <a:r>
              <a:rPr lang="en-IE" dirty="0" smtClean="0"/>
              <a:t>In the 20 control subjects, the mean resting blood pressure was 85 ±5 (SD) mmHg. In the 30 athletes, the mean resting blood pressure was 94 ± 3 mmHg.</a:t>
            </a:r>
          </a:p>
          <a:p>
            <a:pPr>
              <a:buNone/>
            </a:pPr>
            <a:r>
              <a:rPr lang="en-IE" b="1" dirty="0" smtClean="0"/>
              <a:t>Result and general idea of the magnitude</a:t>
            </a:r>
          </a:p>
          <a:p>
            <a:r>
              <a:rPr lang="en-IE" dirty="0" smtClean="0"/>
              <a:t>The mean resting blood pressure was 10% higher in the 30 athletes than in the 20 control subjects [94 ±3 (SD) vs. 85 ± 5 mmHg, </a:t>
            </a:r>
            <a:r>
              <a:rPr lang="en-IE" i="1" dirty="0" smtClean="0"/>
              <a:t>P &lt; 0.02].</a:t>
            </a:r>
            <a:endParaRPr lang="en-IE"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b="1" dirty="0" smtClean="0"/>
              <a:t>Differences, directionality, and magnitude</a:t>
            </a:r>
            <a:endParaRPr lang="en-IE" dirty="0"/>
          </a:p>
        </p:txBody>
      </p:sp>
      <p:sp>
        <p:nvSpPr>
          <p:cNvPr id="3" name="Content Placeholder 2"/>
          <p:cNvSpPr>
            <a:spLocks noGrp="1"/>
          </p:cNvSpPr>
          <p:nvPr>
            <p:ph idx="1"/>
          </p:nvPr>
        </p:nvSpPr>
        <p:spPr/>
        <p:txBody>
          <a:bodyPr>
            <a:normAutofit fontScale="85000" lnSpcReduction="10000"/>
          </a:bodyPr>
          <a:lstStyle/>
          <a:p>
            <a:r>
              <a:rPr lang="en-IE" dirty="0" smtClean="0"/>
              <a:t>Provide as much information as possible to the reader about the nature of differences or relationships. </a:t>
            </a:r>
          </a:p>
          <a:p>
            <a:r>
              <a:rPr lang="en-IE" dirty="0" smtClean="0"/>
              <a:t>For example, if you testing for differences among groups, and you find a significant difference, </a:t>
            </a:r>
          </a:p>
          <a:p>
            <a:pPr lvl="1"/>
            <a:r>
              <a:rPr lang="en-IE" dirty="0" smtClean="0"/>
              <a:t>you </a:t>
            </a:r>
            <a:r>
              <a:rPr lang="en-IE" i="1" u="sng" dirty="0" smtClean="0"/>
              <a:t>should not</a:t>
            </a:r>
            <a:r>
              <a:rPr lang="en-IE" dirty="0" smtClean="0"/>
              <a:t> simply report that "groups A and B were significantly different". </a:t>
            </a:r>
          </a:p>
          <a:p>
            <a:pPr lvl="1"/>
            <a:r>
              <a:rPr lang="en-IE" i="1" dirty="0" smtClean="0"/>
              <a:t>but</a:t>
            </a:r>
            <a:r>
              <a:rPr lang="en-IE" dirty="0" smtClean="0"/>
              <a:t> "Group A individuals were 23% larger than those in Group B“</a:t>
            </a:r>
          </a:p>
          <a:p>
            <a:r>
              <a:rPr lang="en-IE" dirty="0" smtClean="0"/>
              <a:t>Report the </a:t>
            </a:r>
            <a:r>
              <a:rPr lang="en-IE" i="1" dirty="0" smtClean="0"/>
              <a:t>direction</a:t>
            </a:r>
            <a:r>
              <a:rPr lang="en-IE" dirty="0" smtClean="0"/>
              <a:t> of differences (greater, larger, smaller, etc) and the </a:t>
            </a:r>
            <a:r>
              <a:rPr lang="en-IE" i="1" dirty="0" smtClean="0"/>
              <a:t>magnitude</a:t>
            </a:r>
            <a:r>
              <a:rPr lang="en-IE" dirty="0" smtClean="0"/>
              <a:t> of differences (% difference, how many times, etc.) whenever possible.</a:t>
            </a:r>
          </a:p>
          <a:p>
            <a:endParaRPr lang="en-I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Presenting statistical data</a:t>
            </a:r>
            <a:endParaRPr lang="en-IE" dirty="0"/>
          </a:p>
        </p:txBody>
      </p:sp>
      <p:sp>
        <p:nvSpPr>
          <p:cNvPr id="3" name="Content Placeholder 2"/>
          <p:cNvSpPr>
            <a:spLocks noGrp="1"/>
          </p:cNvSpPr>
          <p:nvPr>
            <p:ph idx="1"/>
          </p:nvPr>
        </p:nvSpPr>
        <p:spPr/>
        <p:txBody>
          <a:bodyPr>
            <a:normAutofit/>
          </a:bodyPr>
          <a:lstStyle/>
          <a:p>
            <a:r>
              <a:rPr lang="en-IE" sz="2400" b="1" dirty="0" smtClean="0"/>
              <a:t>Statistical test summaries are usually reported parenthetically in conjunction with the results they support. </a:t>
            </a:r>
          </a:p>
          <a:p>
            <a:pPr lvl="1"/>
            <a:r>
              <a:rPr lang="en-IE" sz="2400" dirty="0" smtClean="0"/>
              <a:t>This should include the statistical test used and the level of significance (test statistic and DF are optional).</a:t>
            </a:r>
          </a:p>
          <a:p>
            <a:r>
              <a:rPr lang="en-IE" sz="2400" dirty="0" smtClean="0"/>
              <a:t>For example, if you found that the mean height of male stroke patients was significantly larger than that of female patients, you might report this result (in blue) and your statistical conclusion (in red) as follows:</a:t>
            </a:r>
          </a:p>
          <a:p>
            <a:r>
              <a:rPr lang="en-IE" sz="2400" dirty="0" smtClean="0"/>
              <a:t>"</a:t>
            </a:r>
            <a:r>
              <a:rPr lang="en-IE" sz="2400" dirty="0" smtClean="0">
                <a:solidFill>
                  <a:schemeClr val="accent1"/>
                </a:solidFill>
              </a:rPr>
              <a:t>Males (180.5 ± 5.1; n=34) averaged 12.5 cm higher than females (168 ± 7.6 ; n=34) </a:t>
            </a:r>
            <a:r>
              <a:rPr lang="en-IE" sz="2400" dirty="0" smtClean="0">
                <a:solidFill>
                  <a:srgbClr val="FF0000"/>
                </a:solidFill>
              </a:rPr>
              <a:t>(two-sample t-test, t = 5.78, 33 </a:t>
            </a:r>
            <a:r>
              <a:rPr lang="en-IE" sz="2400" dirty="0" err="1" smtClean="0">
                <a:solidFill>
                  <a:srgbClr val="FF0000"/>
                </a:solidFill>
              </a:rPr>
              <a:t>d.f</a:t>
            </a:r>
            <a:r>
              <a:rPr lang="en-IE" sz="2400" dirty="0" smtClean="0">
                <a:solidFill>
                  <a:srgbClr val="FF0000"/>
                </a:solidFill>
              </a:rPr>
              <a:t>., p &lt; 0.001)."</a:t>
            </a:r>
          </a:p>
          <a:p>
            <a:endParaRPr lang="en-IE"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E" b="1" dirty="0" smtClean="0"/>
              <a:t>Use and over-use of the word "significant"</a:t>
            </a:r>
            <a:endParaRPr lang="en-IE" dirty="0"/>
          </a:p>
        </p:txBody>
      </p:sp>
      <p:sp>
        <p:nvSpPr>
          <p:cNvPr id="3" name="Content Placeholder 2"/>
          <p:cNvSpPr>
            <a:spLocks noGrp="1"/>
          </p:cNvSpPr>
          <p:nvPr>
            <p:ph idx="1"/>
          </p:nvPr>
        </p:nvSpPr>
        <p:spPr/>
        <p:txBody>
          <a:bodyPr>
            <a:normAutofit/>
          </a:bodyPr>
          <a:lstStyle/>
          <a:p>
            <a:pPr marL="342900" lvl="1" indent="-342900">
              <a:buFont typeface="Arial" pitchFamily="34" charset="0"/>
              <a:buChar char="•"/>
            </a:pPr>
            <a:r>
              <a:rPr lang="en-IE" dirty="0" smtClean="0"/>
              <a:t>In scientific studies, the use of this word implies that a statistical test was employed; limit the use of the word "significant" to this purpose only. </a:t>
            </a:r>
          </a:p>
          <a:p>
            <a:pPr marL="342900" lvl="1" indent="-342900">
              <a:buFont typeface="Arial" pitchFamily="34" charset="0"/>
              <a:buChar char="•"/>
            </a:pPr>
            <a:r>
              <a:rPr lang="en-IE" dirty="0" smtClean="0"/>
              <a:t>If your results include a p-value that indicates significance (usually when p&lt; 0.05), it is </a:t>
            </a:r>
            <a:r>
              <a:rPr lang="en-IE" i="1" dirty="0" err="1" smtClean="0"/>
              <a:t>unncecssary</a:t>
            </a:r>
            <a:r>
              <a:rPr lang="en-IE" dirty="0" smtClean="0"/>
              <a:t> (and </a:t>
            </a:r>
            <a:r>
              <a:rPr lang="en-IE" i="1" dirty="0" smtClean="0"/>
              <a:t>redundant</a:t>
            </a:r>
            <a:r>
              <a:rPr lang="en-IE" dirty="0" smtClean="0"/>
              <a:t>) to use the word "significant</a:t>
            </a:r>
          </a:p>
          <a:p>
            <a:pPr marL="342900" lvl="1" indent="-342900">
              <a:buFont typeface="Arial" pitchFamily="34" charset="0"/>
              <a:buChar char="•"/>
            </a:pPr>
            <a:r>
              <a:rPr lang="en-IE" dirty="0" smtClean="0"/>
              <a:t>Interpretation of confidence intervals should focus on the implications (clinical importance)</a:t>
            </a:r>
          </a:p>
          <a:p>
            <a:pPr marL="342900" lvl="1" indent="-342900">
              <a:buNone/>
            </a:pPr>
            <a:endParaRPr lang="en-IE" dirty="0" smtClean="0"/>
          </a:p>
          <a:p>
            <a:endParaRPr lang="en-IE"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Problems to avoid</a:t>
            </a:r>
            <a:endParaRPr lang="en-IE" dirty="0"/>
          </a:p>
        </p:txBody>
      </p:sp>
      <p:sp>
        <p:nvSpPr>
          <p:cNvPr id="3" name="Content Placeholder 2"/>
          <p:cNvSpPr>
            <a:spLocks noGrp="1"/>
          </p:cNvSpPr>
          <p:nvPr>
            <p:ph idx="1"/>
          </p:nvPr>
        </p:nvSpPr>
        <p:spPr/>
        <p:txBody>
          <a:bodyPr>
            <a:normAutofit fontScale="92500"/>
          </a:bodyPr>
          <a:lstStyle/>
          <a:p>
            <a:r>
              <a:rPr lang="en-IE" b="1" dirty="0" smtClean="0"/>
              <a:t>Do not</a:t>
            </a:r>
            <a:r>
              <a:rPr lang="en-IE" dirty="0" smtClean="0"/>
              <a:t> reiterate each value from a Figure or Table - only the key result or trends that each conveys. </a:t>
            </a:r>
          </a:p>
          <a:p>
            <a:r>
              <a:rPr lang="en-IE" b="1" dirty="0" smtClean="0"/>
              <a:t>Do not</a:t>
            </a:r>
            <a:r>
              <a:rPr lang="en-IE" dirty="0" smtClean="0"/>
              <a:t> present the same data in both a Table and Figure - this is considered redundant and a waste of space and energy. Decide which format best shows the result and go with it. </a:t>
            </a:r>
          </a:p>
          <a:p>
            <a:r>
              <a:rPr lang="en-IE" b="1" dirty="0" smtClean="0"/>
              <a:t>Do not</a:t>
            </a:r>
            <a:r>
              <a:rPr lang="en-IE" dirty="0" smtClean="0"/>
              <a:t> report raw data values when they can be summarized as means, percents, etc.</a:t>
            </a:r>
            <a:br>
              <a:rPr lang="en-IE" dirty="0" smtClean="0"/>
            </a:br>
            <a:endParaRPr lang="en-IE" dirty="0" smtClean="0"/>
          </a:p>
          <a:p>
            <a:endParaRPr lang="en-IE"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Style</a:t>
            </a:r>
            <a:endParaRPr lang="en-IE" dirty="0"/>
          </a:p>
        </p:txBody>
      </p:sp>
      <p:sp>
        <p:nvSpPr>
          <p:cNvPr id="3" name="Content Placeholder 2"/>
          <p:cNvSpPr>
            <a:spLocks noGrp="1"/>
          </p:cNvSpPr>
          <p:nvPr>
            <p:ph idx="1"/>
          </p:nvPr>
        </p:nvSpPr>
        <p:spPr/>
        <p:txBody>
          <a:bodyPr>
            <a:normAutofit fontScale="85000" lnSpcReduction="10000"/>
          </a:bodyPr>
          <a:lstStyle/>
          <a:p>
            <a:r>
              <a:rPr lang="en-IE" dirty="0" smtClean="0"/>
              <a:t>As always, use past tense when you refer to your results, and put everything in a logical order. </a:t>
            </a:r>
          </a:p>
          <a:p>
            <a:r>
              <a:rPr lang="en-IE" dirty="0" smtClean="0"/>
              <a:t>In text, refer to each figure as "figure 1," "figure 2," etc. ; number your tables as well (see the reference text for details) </a:t>
            </a:r>
          </a:p>
          <a:p>
            <a:r>
              <a:rPr lang="en-IE" dirty="0" smtClean="0"/>
              <a:t>Place figures and tables, properly numbered, in order at the end of the report (clearly distinguish them from any other material such as raw data, standard curves, etc.) </a:t>
            </a:r>
          </a:p>
          <a:p>
            <a:r>
              <a:rPr lang="en-IE" dirty="0" smtClean="0"/>
              <a:t>If you prefer, you may place your figures and tables appropriately within the text of your results section. </a:t>
            </a:r>
          </a:p>
          <a:p>
            <a:endParaRPr lang="en-IE"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Figures and tables</a:t>
            </a:r>
            <a:endParaRPr lang="en-IE" dirty="0"/>
          </a:p>
        </p:txBody>
      </p:sp>
      <p:sp>
        <p:nvSpPr>
          <p:cNvPr id="3" name="Content Placeholder 2"/>
          <p:cNvSpPr>
            <a:spLocks noGrp="1"/>
          </p:cNvSpPr>
          <p:nvPr>
            <p:ph idx="1"/>
          </p:nvPr>
        </p:nvSpPr>
        <p:spPr/>
        <p:txBody>
          <a:bodyPr>
            <a:normAutofit fontScale="85000" lnSpcReduction="20000"/>
          </a:bodyPr>
          <a:lstStyle/>
          <a:p>
            <a:r>
              <a:rPr lang="en-IE" dirty="0" smtClean="0"/>
              <a:t>Either place figures and tables within the text of the result, or include them in the back of the report (following Literature Cited)</a:t>
            </a:r>
          </a:p>
          <a:p>
            <a:r>
              <a:rPr lang="en-IE" dirty="0" smtClean="0"/>
              <a:t>If at the end of the report, make sure they are clearly distinguished from any attached appendix materials</a:t>
            </a:r>
          </a:p>
          <a:p>
            <a:r>
              <a:rPr lang="en-IE" dirty="0" smtClean="0"/>
              <a:t>Regardless of placement, each figure must be numbered consecutively and complete with caption</a:t>
            </a:r>
          </a:p>
          <a:p>
            <a:r>
              <a:rPr lang="en-IE" dirty="0" smtClean="0"/>
              <a:t>Each table must be titled, numbered consecutively and complete with heading (title with description goes above the table) </a:t>
            </a:r>
          </a:p>
          <a:p>
            <a:r>
              <a:rPr lang="en-IE" dirty="0" smtClean="0"/>
              <a:t>Each figure and table must be sufficiently complete that it could stand on its own, separate from text </a:t>
            </a:r>
          </a:p>
          <a:p>
            <a:endParaRPr lang="en-IE"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General intent</a:t>
            </a:r>
            <a:endParaRPr lang="en-IE" dirty="0"/>
          </a:p>
        </p:txBody>
      </p:sp>
      <p:sp>
        <p:nvSpPr>
          <p:cNvPr id="3" name="Content Placeholder 2"/>
          <p:cNvSpPr>
            <a:spLocks noGrp="1"/>
          </p:cNvSpPr>
          <p:nvPr>
            <p:ph idx="1"/>
          </p:nvPr>
        </p:nvSpPr>
        <p:spPr/>
        <p:txBody>
          <a:bodyPr>
            <a:normAutofit lnSpcReduction="10000"/>
          </a:bodyPr>
          <a:lstStyle/>
          <a:p>
            <a:r>
              <a:rPr lang="en-IE" dirty="0" smtClean="0"/>
              <a:t>The purpose of a results section is to present and illustrate your findings. Make this section a completely objective report of the results, and save all interpretation for the discussion.</a:t>
            </a:r>
          </a:p>
          <a:p>
            <a:r>
              <a:rPr lang="en-IE" dirty="0" smtClean="0"/>
              <a:t>Should address research question(s) posed at the start</a:t>
            </a:r>
          </a:p>
          <a:p>
            <a:r>
              <a:rPr lang="en-IE" dirty="0" smtClean="0"/>
              <a:t>Follows what is described in the methods</a:t>
            </a:r>
          </a:p>
          <a:p>
            <a:r>
              <a:rPr lang="en-IE" dirty="0" smtClean="0"/>
              <a:t>Reports results whether or not they support your hypothesis</a:t>
            </a:r>
          </a:p>
          <a:p>
            <a:endParaRPr lang="en-IE" dirty="0" smtClean="0"/>
          </a:p>
          <a:p>
            <a:endParaRPr lang="en-IE" dirty="0" smtClean="0"/>
          </a:p>
          <a:p>
            <a:endParaRPr lang="en-IE"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Observational studies - STROBE</a:t>
            </a:r>
            <a:endParaRPr lang="en-IE" dirty="0"/>
          </a:p>
        </p:txBody>
      </p:sp>
      <p:sp>
        <p:nvSpPr>
          <p:cNvPr id="3" name="Content Placeholder 2"/>
          <p:cNvSpPr>
            <a:spLocks noGrp="1"/>
          </p:cNvSpPr>
          <p:nvPr>
            <p:ph idx="1"/>
          </p:nvPr>
        </p:nvSpPr>
        <p:spPr/>
        <p:txBody>
          <a:bodyPr/>
          <a:lstStyle/>
          <a:p>
            <a:r>
              <a:rPr lang="en-IE" dirty="0" smtClean="0"/>
              <a:t>In observational studies considerations of confounding and bias are as important as statistical significance.</a:t>
            </a:r>
          </a:p>
          <a:p>
            <a:r>
              <a:rPr lang="en-IE" dirty="0" smtClean="0"/>
              <a:t>Unadjusted and adjusted (for confounders) estimates provide some idea of the effect of confounding.</a:t>
            </a:r>
            <a:endParaRPr lang="en-IE"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STROBE:RESULTS</a:t>
            </a:r>
            <a:endParaRPr lang="en-IE" dirty="0"/>
          </a:p>
        </p:txBody>
      </p:sp>
      <p:sp>
        <p:nvSpPr>
          <p:cNvPr id="3" name="Content Placeholder 2"/>
          <p:cNvSpPr>
            <a:spLocks noGrp="1"/>
          </p:cNvSpPr>
          <p:nvPr>
            <p:ph idx="1"/>
          </p:nvPr>
        </p:nvSpPr>
        <p:spPr/>
        <p:txBody>
          <a:bodyPr/>
          <a:lstStyle/>
          <a:p>
            <a:r>
              <a:rPr lang="en-IE" dirty="0" smtClean="0"/>
              <a:t>Participants – report numbers at each stage of the study – eligible, included, followed up and analysed. A flow chart can sometimes help.</a:t>
            </a:r>
          </a:p>
          <a:p>
            <a:endParaRPr lang="en-IE" dirty="0" smtClean="0"/>
          </a:p>
          <a:p>
            <a:r>
              <a:rPr lang="en-IE" dirty="0" smtClean="0"/>
              <a:t>Give reasons for non-participation at each stage</a:t>
            </a:r>
            <a:endParaRPr lang="en-IE"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STROBE:RESULTS</a:t>
            </a:r>
            <a:endParaRPr lang="en-IE" dirty="0"/>
          </a:p>
        </p:txBody>
      </p:sp>
      <p:sp>
        <p:nvSpPr>
          <p:cNvPr id="3" name="Content Placeholder 2"/>
          <p:cNvSpPr>
            <a:spLocks noGrp="1"/>
          </p:cNvSpPr>
          <p:nvPr>
            <p:ph idx="1"/>
          </p:nvPr>
        </p:nvSpPr>
        <p:spPr/>
        <p:txBody>
          <a:bodyPr/>
          <a:lstStyle/>
          <a:p>
            <a:r>
              <a:rPr lang="en-IE" dirty="0" smtClean="0"/>
              <a:t>Descriptive data:</a:t>
            </a:r>
          </a:p>
          <a:p>
            <a:pPr lvl="1"/>
            <a:r>
              <a:rPr lang="en-IE" dirty="0" smtClean="0"/>
              <a:t>Give characteristics of study participants (demographics etc) and information on exposures and confounders</a:t>
            </a:r>
          </a:p>
          <a:p>
            <a:pPr lvl="1"/>
            <a:r>
              <a:rPr lang="en-IE" dirty="0" smtClean="0"/>
              <a:t>Give numbers with missing data for variables of interest</a:t>
            </a:r>
          </a:p>
          <a:p>
            <a:pPr lvl="1">
              <a:buNone/>
            </a:pPr>
            <a:endParaRPr lang="en-IE"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STROBE:RESULTS</a:t>
            </a:r>
            <a:endParaRPr lang="en-IE" dirty="0"/>
          </a:p>
        </p:txBody>
      </p:sp>
      <p:sp>
        <p:nvSpPr>
          <p:cNvPr id="3" name="Content Placeholder 2"/>
          <p:cNvSpPr>
            <a:spLocks noGrp="1"/>
          </p:cNvSpPr>
          <p:nvPr>
            <p:ph idx="1"/>
          </p:nvPr>
        </p:nvSpPr>
        <p:spPr/>
        <p:txBody>
          <a:bodyPr/>
          <a:lstStyle/>
          <a:p>
            <a:r>
              <a:rPr lang="en-IE" dirty="0" smtClean="0"/>
              <a:t>Outcome data</a:t>
            </a:r>
          </a:p>
          <a:p>
            <a:pPr lvl="1"/>
            <a:r>
              <a:rPr lang="en-IE" dirty="0" smtClean="0"/>
              <a:t>Cohort studies – report number of outcome events or summary measures over time</a:t>
            </a:r>
          </a:p>
          <a:p>
            <a:pPr lvl="1"/>
            <a:r>
              <a:rPr lang="en-IE" dirty="0" smtClean="0"/>
              <a:t>Case-control study – report number in each exposure category or summary of exposure</a:t>
            </a:r>
          </a:p>
          <a:p>
            <a:pPr lvl="1"/>
            <a:r>
              <a:rPr lang="en-IE" dirty="0" smtClean="0"/>
              <a:t>Cross-sectional study – report number of outcome events or summary measures</a:t>
            </a:r>
          </a:p>
          <a:p>
            <a:pPr lvl="1"/>
            <a:endParaRPr lang="en-IE"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STROBE:RESULTS</a:t>
            </a:r>
            <a:endParaRPr lang="en-IE" dirty="0"/>
          </a:p>
        </p:txBody>
      </p:sp>
      <p:sp>
        <p:nvSpPr>
          <p:cNvPr id="3" name="Content Placeholder 2"/>
          <p:cNvSpPr>
            <a:spLocks noGrp="1"/>
          </p:cNvSpPr>
          <p:nvPr>
            <p:ph idx="1"/>
          </p:nvPr>
        </p:nvSpPr>
        <p:spPr/>
        <p:txBody>
          <a:bodyPr/>
          <a:lstStyle/>
          <a:p>
            <a:r>
              <a:rPr lang="en-IE" dirty="0" smtClean="0"/>
              <a:t>Main results</a:t>
            </a:r>
          </a:p>
          <a:p>
            <a:pPr lvl="1"/>
            <a:r>
              <a:rPr lang="en-IE" dirty="0" smtClean="0"/>
              <a:t>Give unadjusted estimates, and adjusted (for confounders) and their precision (95% CI). Make clear which confounder were adjusted for and why</a:t>
            </a:r>
          </a:p>
          <a:p>
            <a:pPr lvl="1"/>
            <a:r>
              <a:rPr lang="en-IE" dirty="0" smtClean="0"/>
              <a:t>Report category boundaries when continuous data are categorised</a:t>
            </a:r>
          </a:p>
          <a:p>
            <a:pPr lvl="1"/>
            <a:r>
              <a:rPr lang="en-IE" dirty="0" smtClean="0"/>
              <a:t>Consider translating estimates of relative risk into absolute risk for meaningful time period</a:t>
            </a:r>
            <a:endParaRPr lang="en-IE"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STROBE:RESULTS</a:t>
            </a:r>
            <a:endParaRPr lang="en-IE" dirty="0"/>
          </a:p>
        </p:txBody>
      </p:sp>
      <p:sp>
        <p:nvSpPr>
          <p:cNvPr id="3" name="Content Placeholder 2"/>
          <p:cNvSpPr>
            <a:spLocks noGrp="1"/>
          </p:cNvSpPr>
          <p:nvPr>
            <p:ph idx="1"/>
          </p:nvPr>
        </p:nvSpPr>
        <p:spPr/>
        <p:txBody>
          <a:bodyPr/>
          <a:lstStyle/>
          <a:p>
            <a:r>
              <a:rPr lang="en-IE" dirty="0" smtClean="0"/>
              <a:t>Other analyses</a:t>
            </a:r>
          </a:p>
          <a:p>
            <a:pPr lvl="1"/>
            <a:r>
              <a:rPr lang="en-IE" dirty="0" smtClean="0"/>
              <a:t>Report other analyses performed</a:t>
            </a:r>
          </a:p>
          <a:p>
            <a:pPr lvl="1"/>
            <a:r>
              <a:rPr lang="en-IE" dirty="0" smtClean="0"/>
              <a:t>Subgroups and interactions/effect modification</a:t>
            </a:r>
          </a:p>
          <a:p>
            <a:pPr lvl="1"/>
            <a:r>
              <a:rPr lang="en-IE" dirty="0" smtClean="0"/>
              <a:t>Sensitivity analyses</a:t>
            </a:r>
            <a:endParaRPr lang="en-IE"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CONTENT of results</a:t>
            </a:r>
            <a:endParaRPr lang="en-IE" dirty="0"/>
          </a:p>
        </p:txBody>
      </p:sp>
      <p:sp>
        <p:nvSpPr>
          <p:cNvPr id="3" name="Content Placeholder 2"/>
          <p:cNvSpPr>
            <a:spLocks noGrp="1"/>
          </p:cNvSpPr>
          <p:nvPr>
            <p:ph idx="1"/>
          </p:nvPr>
        </p:nvSpPr>
        <p:spPr/>
        <p:txBody>
          <a:bodyPr>
            <a:normAutofit fontScale="85000" lnSpcReduction="20000"/>
          </a:bodyPr>
          <a:lstStyle/>
          <a:p>
            <a:r>
              <a:rPr lang="en-IE" dirty="0" smtClean="0"/>
              <a:t>Summarize your findings in text and illustrate them, if appropriate, with figures and tables. </a:t>
            </a:r>
          </a:p>
          <a:p>
            <a:r>
              <a:rPr lang="en-IE" dirty="0" smtClean="0"/>
              <a:t>In text, describe each of your results, pointing the reader to observations that are most relevant. </a:t>
            </a:r>
          </a:p>
          <a:p>
            <a:r>
              <a:rPr lang="en-IE" dirty="0" smtClean="0"/>
              <a:t>Provide a context, such as by describing the question that was addressed by making a particular observation. </a:t>
            </a:r>
          </a:p>
          <a:p>
            <a:r>
              <a:rPr lang="en-IE" dirty="0" smtClean="0"/>
              <a:t>Describe results of control experiments and include observations that are not presented in a formal figure or table, if appropriate. </a:t>
            </a:r>
          </a:p>
          <a:p>
            <a:r>
              <a:rPr lang="en-IE" dirty="0" smtClean="0"/>
              <a:t>Analyze your data, then prepare the analyzed (converted) data in the form of a figure (graph), table, or in text form. </a:t>
            </a:r>
          </a:p>
          <a:p>
            <a:endParaRPr lang="en-IE"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Getting started on results</a:t>
            </a:r>
            <a:endParaRPr lang="en-IE" dirty="0"/>
          </a:p>
        </p:txBody>
      </p:sp>
      <p:sp>
        <p:nvSpPr>
          <p:cNvPr id="3" name="Content Placeholder 2"/>
          <p:cNvSpPr>
            <a:spLocks noGrp="1"/>
          </p:cNvSpPr>
          <p:nvPr>
            <p:ph idx="1"/>
          </p:nvPr>
        </p:nvSpPr>
        <p:spPr/>
        <p:txBody>
          <a:bodyPr/>
          <a:lstStyle/>
          <a:p>
            <a:r>
              <a:rPr lang="en-IE" dirty="0" smtClean="0"/>
              <a:t>Organize the layout of the results section in the same way you structured the hypotheses or research questions in the introduction section of your research project. This will make it easier for the readers to follow your results.</a:t>
            </a:r>
            <a:endParaRPr lang="en-IE"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Getting started on results</a:t>
            </a:r>
            <a:endParaRPr lang="en-IE" dirty="0"/>
          </a:p>
        </p:txBody>
      </p:sp>
      <p:sp>
        <p:nvSpPr>
          <p:cNvPr id="3" name="Content Placeholder 2"/>
          <p:cNvSpPr>
            <a:spLocks noGrp="1"/>
          </p:cNvSpPr>
          <p:nvPr>
            <p:ph idx="1"/>
          </p:nvPr>
        </p:nvSpPr>
        <p:spPr/>
        <p:txBody>
          <a:bodyPr/>
          <a:lstStyle/>
          <a:p>
            <a:r>
              <a:rPr lang="en-IE" dirty="0" smtClean="0"/>
              <a:t>Start by describing the statistical test or tests used to compare the different conditions or test your hypotheses. Be clear on what hypothesis or question is being compared with each statistical test as well as how you are defining the groups being compared within the test</a:t>
            </a:r>
            <a:endParaRPr lang="en-IE"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Getting started on results</a:t>
            </a:r>
            <a:endParaRPr lang="en-IE" dirty="0"/>
          </a:p>
        </p:txBody>
      </p:sp>
      <p:sp>
        <p:nvSpPr>
          <p:cNvPr id="3" name="Content Placeholder 2"/>
          <p:cNvSpPr>
            <a:spLocks noGrp="1"/>
          </p:cNvSpPr>
          <p:nvPr>
            <p:ph idx="1"/>
          </p:nvPr>
        </p:nvSpPr>
        <p:spPr/>
        <p:txBody>
          <a:bodyPr>
            <a:normAutofit lnSpcReduction="10000"/>
          </a:bodyPr>
          <a:lstStyle/>
          <a:p>
            <a:r>
              <a:rPr lang="en-IE" dirty="0" smtClean="0"/>
              <a:t>Use descriptive statistics to describe the overall characteristics of the groups being compared or sample tested with the inferential statistic.</a:t>
            </a:r>
          </a:p>
          <a:p>
            <a:r>
              <a:rPr lang="en-IE" dirty="0" smtClean="0"/>
              <a:t>State the statistical results in the acceptable format for your discipline; you should familiarize yourself with whichever format is appropriate and follow the guidelines rigorously</a:t>
            </a:r>
            <a:endParaRPr lang="en-IE"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Getting started on results</a:t>
            </a:r>
            <a:endParaRPr lang="en-IE" dirty="0"/>
          </a:p>
        </p:txBody>
      </p:sp>
      <p:sp>
        <p:nvSpPr>
          <p:cNvPr id="3" name="Content Placeholder 2"/>
          <p:cNvSpPr>
            <a:spLocks noGrp="1"/>
          </p:cNvSpPr>
          <p:nvPr>
            <p:ph idx="1"/>
          </p:nvPr>
        </p:nvSpPr>
        <p:spPr/>
        <p:txBody>
          <a:bodyPr/>
          <a:lstStyle/>
          <a:p>
            <a:r>
              <a:rPr lang="en-IE" dirty="0" smtClean="0"/>
              <a:t>End each statistical test with a sentence or two indicating what that particular statistical result says about the hypothesis or question. Was your hypothesis supported by the statistical result?</a:t>
            </a:r>
            <a:endParaRPr lang="en-I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E" dirty="0" smtClean="0"/>
              <a:t>Getting started on results</a:t>
            </a:r>
            <a:endParaRPr lang="en-IE" dirty="0"/>
          </a:p>
        </p:txBody>
      </p:sp>
      <p:sp>
        <p:nvSpPr>
          <p:cNvPr id="3" name="Content Placeholder 2"/>
          <p:cNvSpPr>
            <a:spLocks noGrp="1"/>
          </p:cNvSpPr>
          <p:nvPr>
            <p:ph idx="1"/>
          </p:nvPr>
        </p:nvSpPr>
        <p:spPr/>
        <p:txBody>
          <a:bodyPr/>
          <a:lstStyle/>
          <a:p>
            <a:r>
              <a:rPr lang="en-IE" dirty="0" smtClean="0"/>
              <a:t>Use tables and figures sparingly. Tables and figures should help the reader visualize the important results</a:t>
            </a:r>
          </a:p>
          <a:p>
            <a:r>
              <a:rPr lang="en-IE" dirty="0" smtClean="0"/>
              <a:t>Tables and figures are helpful to summarize a large amount of data that is essential for the reader to see.</a:t>
            </a:r>
            <a:endParaRPr lang="en-IE"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IE" dirty="0"/>
          </a:p>
        </p:txBody>
      </p:sp>
      <p:sp>
        <p:nvSpPr>
          <p:cNvPr id="10" name="Title 1"/>
          <p:cNvSpPr txBox="1">
            <a:spLocks/>
          </p:cNvSpPr>
          <p:nvPr/>
        </p:nvSpPr>
        <p:spPr>
          <a:xfrm>
            <a:off x="467544" y="-243408"/>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IE" sz="4400" b="0" i="0" u="none" strike="noStrike" kern="1200" cap="none" spc="0" normalizeH="0" baseline="0" noProof="0" smtClean="0">
                <a:ln>
                  <a:noFill/>
                </a:ln>
                <a:solidFill>
                  <a:schemeClr val="tx1"/>
                </a:solidFill>
                <a:effectLst/>
                <a:uLnTx/>
                <a:uFillTx/>
                <a:latin typeface="+mj-lt"/>
                <a:ea typeface="+mj-ea"/>
                <a:cs typeface="+mj-cs"/>
              </a:rPr>
              <a:t>Examples</a:t>
            </a:r>
            <a:endParaRPr kumimoji="0" lang="en-IE"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539552" y="1340768"/>
            <a:ext cx="8067675" cy="45148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177</TotalTime>
  <Words>1388</Words>
  <Application>Microsoft Office PowerPoint</Application>
  <PresentationFormat>On-screen Show (4:3)</PresentationFormat>
  <Paragraphs>98</Paragraphs>
  <Slides>25</Slides>
  <Notes>2</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Results –Quantitative data</vt:lpstr>
      <vt:lpstr>General intent</vt:lpstr>
      <vt:lpstr>CONTENT of results</vt:lpstr>
      <vt:lpstr>Getting started on results</vt:lpstr>
      <vt:lpstr>Getting started on results</vt:lpstr>
      <vt:lpstr>Getting started on results</vt:lpstr>
      <vt:lpstr>Getting started on results</vt:lpstr>
      <vt:lpstr>Getting started on results</vt:lpstr>
      <vt:lpstr>Slide 9</vt:lpstr>
      <vt:lpstr>Examples</vt:lpstr>
      <vt:lpstr>Getting started on results</vt:lpstr>
      <vt:lpstr>Specific points</vt:lpstr>
      <vt:lpstr>Data vs results</vt:lpstr>
      <vt:lpstr>Differences, directionality, and magnitude</vt:lpstr>
      <vt:lpstr>Presenting statistical data</vt:lpstr>
      <vt:lpstr>Use and over-use of the word "significant"</vt:lpstr>
      <vt:lpstr>Problems to avoid</vt:lpstr>
      <vt:lpstr>Style</vt:lpstr>
      <vt:lpstr>Figures and tables</vt:lpstr>
      <vt:lpstr>Observational studies - STROBE</vt:lpstr>
      <vt:lpstr>STROBE:RESULTS</vt:lpstr>
      <vt:lpstr>STROBE:RESULTS</vt:lpstr>
      <vt:lpstr>STROBE:RESULTS</vt:lpstr>
      <vt:lpstr>STROBE:RESULTS</vt:lpstr>
      <vt:lpstr>STROBE:RESULTS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Results – describing quantitative data or ‘Announcing the findings’</dc:title>
  <dc:creator>Kathleen Bennett</dc:creator>
  <cp:lastModifiedBy>Kathleen Bennett</cp:lastModifiedBy>
  <cp:revision>12</cp:revision>
  <dcterms:created xsi:type="dcterms:W3CDTF">2013-08-06T16:37:29Z</dcterms:created>
  <dcterms:modified xsi:type="dcterms:W3CDTF">2013-08-21T09:24:51Z</dcterms:modified>
</cp:coreProperties>
</file>